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64" r:id="rId6"/>
    <p:sldId id="260" r:id="rId7"/>
    <p:sldId id="261" r:id="rId8"/>
    <p:sldId id="266" r:id="rId9"/>
    <p:sldId id="274" r:id="rId10"/>
    <p:sldId id="262" r:id="rId11"/>
    <p:sldId id="263" r:id="rId12"/>
    <p:sldId id="265" r:id="rId13"/>
    <p:sldId id="268" r:id="rId14"/>
    <p:sldId id="269" r:id="rId15"/>
    <p:sldId id="259" r:id="rId16"/>
    <p:sldId id="273" r:id="rId17"/>
    <p:sldId id="272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D7"/>
    <a:srgbClr val="FFF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49A33-CF6A-4323-B660-675C62B5A529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2E04E-CDC6-46D8-9883-A71C639C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18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2E04E-CDC6-46D8-9883-A71C639CCE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65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9C32E-7277-2C44-0FCD-C3BF2E298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D92CB2-F48C-01D3-AE03-F1CA1F9FD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1492F-3675-C4AC-5262-BF706C0E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6ECBD5-7E0A-D3EB-A88D-3804BE5F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CAC602-53FE-CF99-08A6-2C651177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33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5C1DE-7AB0-0733-7660-5F026F4D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C36547-D15F-2E9A-5375-9F9810A85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809A9-579D-581D-D555-5C27C44E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201499-EC7B-84F0-96DE-42496C2F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992C5-846F-6CD9-9E3C-43590B1C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64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FAECC6-1B77-8190-DF19-895C4E620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F1003B-F0D9-9ADD-0A8C-F5B730772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B2D4B-723A-8761-CE13-D14D0F4E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F38665-5075-3238-E56E-27C52215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B1ED1-AE61-886E-53B2-069D439E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06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38EF6-3F80-4F8E-740E-FA0C3EA9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FDB2C-5EB6-B426-3FB7-F36B2A262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C95788-CACC-FBFB-6826-B3357397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E14969-3842-D9F5-0DC9-0F88D167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A78A9-072A-A03A-82E7-8A3D1F48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68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18502-A0E3-26FE-0F41-0845F558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E6840-3E8E-BD5E-74E6-1E557750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839CB-ACA5-2FA5-BBBD-505ACBF6A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7C199D-79A0-22C7-2C4E-5EFA7CA2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2C4CFC-78C2-58DF-A17B-24EE6F00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3FFFA-F322-4B72-135E-4CD90D1A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B91E1-439E-51BD-6FDC-DAA7E37E0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8F5CF8-C8A4-B637-AB80-A393D970E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46D7FC-9763-3912-2E1A-DFA3B979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DB7619-96C9-C4FE-A449-39CF98302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DE12A0-6FC4-DE72-4B7A-07473131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C6882-0DB8-16B5-E5AE-42BC27B5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9B031B-D16B-B187-A940-26A495E49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322ADB-DA02-63C3-D233-08B5230F8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5B0036-7A8C-1DA4-B37F-9869B50E5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62D9B8-4A48-E626-C518-DB0EE749A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F153DA-2A1F-438A-E638-4E22321C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00AC08-7CD7-5BE3-8DD2-39FD3043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161EB-E59E-E54A-7CCE-9E14CFE8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5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1547C-1338-8566-35C7-FAA45CA4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D5CE56-35DD-D12E-3269-55A89474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92DF0C-B947-2167-5092-38891D07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D9E9C-6CDD-A9AD-B799-8AA11EAA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20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A43DD5-3475-4705-7FBE-A53A1E73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E1CD1B-B4E4-75A6-404C-79294DEC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702E71-CDF7-C510-3404-3CB13147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85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32044-6F82-7641-EE90-CB79EC22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40A7B-4EE2-E959-429E-6D2A4DBD4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253E44-21AD-81B2-4775-B679E5270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03709F-7390-DDAD-FF6A-AC906C520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35A5FD-1E67-491C-ABA9-0CA5EF20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AB0B-AB75-4D3A-2139-A123312A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59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BC10F-FF41-F3A9-04DB-2BE6D4BD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3BCD9A-7325-0F1D-EB61-3BC9A60B9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EEE961-94AA-8CAF-E8AE-8117BA06C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7FCB81-A71E-2A23-C9F8-FB0BAC9F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64A143-ED2F-F223-149E-85B1C6F2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05EDF-C2E7-27F1-5700-C60D87CD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2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F08D25-4AB2-3FDB-DF66-8D0C372A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B34AB-D426-57AA-2989-A096E9EAA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35C8F-F808-34EC-329A-5F4C6A8EF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3012A-635A-4BBC-A576-CA76797816C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85E1BB-BB15-7197-6948-6C7E28DE8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77F613-F827-2476-1F7A-4C82BFCA7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1654F-BADA-4768-BAB3-8F5D39B08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4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82D254-EE52-18E8-8FD4-FE418709A9F9}"/>
              </a:ext>
            </a:extLst>
          </p:cNvPr>
          <p:cNvGrpSpPr/>
          <p:nvPr/>
        </p:nvGrpSpPr>
        <p:grpSpPr>
          <a:xfrm rot="10800000">
            <a:off x="5437302" y="5743026"/>
            <a:ext cx="990600" cy="990600"/>
            <a:chOff x="0" y="0"/>
            <a:chExt cx="990600" cy="990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C2525F-FD2F-DECB-7BEA-DB3F58DC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9689E4-0161-31E4-741F-DE48B644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50150C-9A02-1D85-B68C-7E1FD8663E9B}"/>
              </a:ext>
            </a:extLst>
          </p:cNvPr>
          <p:cNvGrpSpPr/>
          <p:nvPr/>
        </p:nvGrpSpPr>
        <p:grpSpPr>
          <a:xfrm>
            <a:off x="3262095" y="169776"/>
            <a:ext cx="785495" cy="899795"/>
            <a:chOff x="6845446" y="-1387967"/>
            <a:chExt cx="785495" cy="900113"/>
          </a:xfrm>
        </p:grpSpPr>
        <p:pic>
          <p:nvPicPr>
            <p:cNvPr id="11" name="图片 10" descr="图标&#10;&#10;描述已自动生成">
              <a:extLst>
                <a:ext uri="{FF2B5EF4-FFF2-40B4-BE49-F238E27FC236}">
                  <a16:creationId xmlns:a16="http://schemas.microsoft.com/office/drawing/2014/main" id="{4017A840-C242-1D98-3B93-B90C73D5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46" y="-1387967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3D9D47D-91D9-2330-FCA6-CCA21D2DD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26434" y="-1059354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1735F0B-0556-80B4-55B6-2479E17C0262}"/>
              </a:ext>
            </a:extLst>
          </p:cNvPr>
          <p:cNvGrpSpPr/>
          <p:nvPr/>
        </p:nvGrpSpPr>
        <p:grpSpPr>
          <a:xfrm>
            <a:off x="5394842" y="219766"/>
            <a:ext cx="990600" cy="1275896"/>
            <a:chOff x="-4491" y="268439"/>
            <a:chExt cx="990600" cy="127635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2DEAE2E-040A-935B-9370-4FAB00182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91" y="268439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FC834AA-1D8F-46BF-D715-EF5BAE940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56" y="668489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C8893FC-60D8-5D28-9E8F-3F0A9C2F17FB}"/>
              </a:ext>
            </a:extLst>
          </p:cNvPr>
          <p:cNvGrpSpPr/>
          <p:nvPr/>
        </p:nvGrpSpPr>
        <p:grpSpPr>
          <a:xfrm>
            <a:off x="5482629" y="1705541"/>
            <a:ext cx="800100" cy="878840"/>
            <a:chOff x="0" y="0"/>
            <a:chExt cx="800100" cy="879728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4E2C466-3A8F-5C84-CD36-47F8AECAC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2BECB10-35F5-0B6C-690F-F4D371ECB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图片 6" descr="形状&#10;&#10;描述已自动生成">
            <a:extLst>
              <a:ext uri="{FF2B5EF4-FFF2-40B4-BE49-F238E27FC236}">
                <a16:creationId xmlns:a16="http://schemas.microsoft.com/office/drawing/2014/main" id="{432600B8-8B99-B459-12F6-BBB0D8E7A0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601" y="158635"/>
            <a:ext cx="800100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34DEF4-C35C-A985-772F-6BF658CA08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39410" y="650706"/>
            <a:ext cx="571580" cy="228632"/>
          </a:xfrm>
          <a:prstGeom prst="rect">
            <a:avLst/>
          </a:prstGeom>
        </p:spPr>
      </p:pic>
      <p:sp>
        <p:nvSpPr>
          <p:cNvPr id="8" name="副标题 7">
            <a:extLst>
              <a:ext uri="{FF2B5EF4-FFF2-40B4-BE49-F238E27FC236}">
                <a16:creationId xmlns:a16="http://schemas.microsoft.com/office/drawing/2014/main" id="{3393A9C7-01D3-0B82-9EFA-F7F2F5E45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9594" y="4107491"/>
            <a:ext cx="9144000" cy="709953"/>
          </a:xfrm>
        </p:spPr>
        <p:txBody>
          <a:bodyPr>
            <a:normAutofit/>
          </a:bodyPr>
          <a:lstStyle/>
          <a:p>
            <a:r>
              <a:rPr lang="en-CA" altLang="zh-CN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Final project of COMP 486 – Zhong He </a:t>
            </a:r>
            <a:endParaRPr lang="zh-CN" altLang="en-US" sz="28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D88EDCD-FA69-AA46-7774-9FD3340FA9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EDB57EA-99C8-50B7-73AE-6134DD761E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8BA75259-6DCD-BAD8-0B47-1EF08AC64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217" y="1398881"/>
            <a:ext cx="9144000" cy="2387600"/>
          </a:xfrm>
        </p:spPr>
        <p:txBody>
          <a:bodyPr/>
          <a:lstStyle/>
          <a:p>
            <a:r>
              <a:rPr lang="en-US" altLang="zh-CN" sz="60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Tanks Adventure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35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Improvements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52661"/>
          </a:xfrm>
        </p:spPr>
        <p:txBody>
          <a:bodyPr>
            <a:normAutofit/>
          </a:bodyPr>
          <a:lstStyle/>
          <a:p>
            <a:r>
              <a:rPr lang="en-CA" altLang="zh-CN" dirty="0">
                <a:latin typeface="Consolas" panose="020B0609020204030204" pitchFamily="49" charset="0"/>
              </a:rPr>
              <a:t>Loot box: </a:t>
            </a: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Dropped by killed enemies</a:t>
            </a:r>
          </a:p>
          <a:p>
            <a:pPr marL="514350" indent="-514350">
              <a:buFont typeface="+mj-lt"/>
              <a:buAutoNum type="arabicPeriod"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Regular enemies drop coins</a:t>
            </a:r>
          </a:p>
          <a:p>
            <a:pPr marL="514350" indent="-514350">
              <a:buFont typeface="+mj-lt"/>
              <a:buAutoNum type="arabicPeriod"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Bosses have some chance to drop free upgrades instead of coins</a:t>
            </a: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72BA0B3-20E2-D103-19E8-789F2C7ECCEB}"/>
              </a:ext>
            </a:extLst>
          </p:cNvPr>
          <p:cNvGrpSpPr/>
          <p:nvPr/>
        </p:nvGrpSpPr>
        <p:grpSpPr>
          <a:xfrm rot="10800000">
            <a:off x="645227" y="111246"/>
            <a:ext cx="990600" cy="990600"/>
            <a:chOff x="0" y="0"/>
            <a:chExt cx="990600" cy="9906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776510B-0458-ED4F-4AFF-A114D06D0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AE181D8-B4BD-8E2F-616E-F825D2CB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EF30140-1DC9-9898-EB22-B2B05B09EFDB}"/>
              </a:ext>
            </a:extLst>
          </p:cNvPr>
          <p:cNvGrpSpPr/>
          <p:nvPr/>
        </p:nvGrpSpPr>
        <p:grpSpPr>
          <a:xfrm>
            <a:off x="10633705" y="41624"/>
            <a:ext cx="913066" cy="1165994"/>
            <a:chOff x="-4492" y="-162713"/>
            <a:chExt cx="990600" cy="126545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98B95133-356F-AD5D-D253-5F31639C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492" y="-40257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FC5A167-193C-FA2A-B22F-017CC2129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26811" y="-162713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2068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Improvements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>
                <a:latin typeface="Consolas" panose="020B0609020204030204" pitchFamily="49" charset="0"/>
              </a:rPr>
              <a:t>Upgrades:</a:t>
            </a: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12" name="图片 11" descr="图片包含 徽标&#10;&#10;描述已自动生成">
            <a:extLst>
              <a:ext uri="{FF2B5EF4-FFF2-40B4-BE49-F238E27FC236}">
                <a16:creationId xmlns:a16="http://schemas.microsoft.com/office/drawing/2014/main" id="{D66E2A01-2B92-4180-6C66-A64EDFB61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" b="1480"/>
          <a:stretch/>
        </p:blipFill>
        <p:spPr bwMode="auto">
          <a:xfrm>
            <a:off x="2287776" y="2393606"/>
            <a:ext cx="7135176" cy="4240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4ED24D5-21E6-BA6D-7A55-618C342341D9}"/>
              </a:ext>
            </a:extLst>
          </p:cNvPr>
          <p:cNvGrpSpPr/>
          <p:nvPr/>
        </p:nvGrpSpPr>
        <p:grpSpPr>
          <a:xfrm flipV="1">
            <a:off x="681818" y="72645"/>
            <a:ext cx="785495" cy="899795"/>
            <a:chOff x="6845446" y="-1387967"/>
            <a:chExt cx="785495" cy="900113"/>
          </a:xfrm>
        </p:grpSpPr>
        <p:pic>
          <p:nvPicPr>
            <p:cNvPr id="14" name="图片 13" descr="图标&#10;&#10;描述已自动生成">
              <a:extLst>
                <a:ext uri="{FF2B5EF4-FFF2-40B4-BE49-F238E27FC236}">
                  <a16:creationId xmlns:a16="http://schemas.microsoft.com/office/drawing/2014/main" id="{8A734769-6EFE-A0FA-3A54-C1E96CE68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46" y="-1387967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5E224C4-B98A-0557-BD58-6F37FD2CD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26434" y="-1059354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6955C5-737E-16CF-6E31-C834D8E1FF1C}"/>
              </a:ext>
            </a:extLst>
          </p:cNvPr>
          <p:cNvGrpSpPr/>
          <p:nvPr/>
        </p:nvGrpSpPr>
        <p:grpSpPr>
          <a:xfrm flipV="1">
            <a:off x="10710081" y="28162"/>
            <a:ext cx="800100" cy="878840"/>
            <a:chOff x="0" y="0"/>
            <a:chExt cx="800100" cy="87972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031BC33-3764-5A21-E4C7-4706D2CF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2F14275-1523-F259-2312-061BD1DB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8817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Improvements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zh-CN" dirty="0">
                <a:latin typeface="Consolas" panose="020B0609020204030204" pitchFamily="49" charset="0"/>
              </a:rPr>
              <a:t>Score records:</a:t>
            </a: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9DAC88F5-7F98-EFEA-38B0-62F28311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74" y="2377405"/>
            <a:ext cx="5079912" cy="435133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61482416-C308-F60A-49D5-CE9A9D9D0ADF}"/>
              </a:ext>
            </a:extLst>
          </p:cNvPr>
          <p:cNvGrpSpPr/>
          <p:nvPr/>
        </p:nvGrpSpPr>
        <p:grpSpPr>
          <a:xfrm rot="10800000">
            <a:off x="645227" y="111246"/>
            <a:ext cx="990600" cy="990600"/>
            <a:chOff x="0" y="0"/>
            <a:chExt cx="990600" cy="9906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1B9E531-8F8D-FDC9-FD2B-9AC2052F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DD6590C-E92F-9295-BDB1-20D5931B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112785A-51C6-57CF-01BB-DB7D11E50E43}"/>
              </a:ext>
            </a:extLst>
          </p:cNvPr>
          <p:cNvGrpSpPr/>
          <p:nvPr/>
        </p:nvGrpSpPr>
        <p:grpSpPr>
          <a:xfrm>
            <a:off x="10633705" y="41624"/>
            <a:ext cx="913066" cy="1165994"/>
            <a:chOff x="-4492" y="-162713"/>
            <a:chExt cx="990600" cy="126545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A4E48DA-F529-6AA4-4DCD-2480192E5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492" y="-40257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8551B17-CA1F-6163-3E2A-9E3ED544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26811" y="-162713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4469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82D254-EE52-18E8-8FD4-FE418709A9F9}"/>
              </a:ext>
            </a:extLst>
          </p:cNvPr>
          <p:cNvGrpSpPr/>
          <p:nvPr/>
        </p:nvGrpSpPr>
        <p:grpSpPr>
          <a:xfrm rot="10800000">
            <a:off x="645227" y="111246"/>
            <a:ext cx="990600" cy="990600"/>
            <a:chOff x="0" y="0"/>
            <a:chExt cx="990600" cy="990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C2525F-FD2F-DECB-7BEA-DB3F58DC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9689E4-0161-31E4-741F-DE48B644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Demonstration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BBCCD8-E096-BB9B-49C9-57C881F10D53}"/>
              </a:ext>
            </a:extLst>
          </p:cNvPr>
          <p:cNvGrpSpPr/>
          <p:nvPr/>
        </p:nvGrpSpPr>
        <p:grpSpPr>
          <a:xfrm>
            <a:off x="10633705" y="41624"/>
            <a:ext cx="913066" cy="1165994"/>
            <a:chOff x="-4492" y="-162713"/>
            <a:chExt cx="990600" cy="126545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00AB2F-5FDC-837B-68C3-8FD558B5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492" y="-40257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6F014F7-0FFF-7E5C-9265-3F07337AE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26811" y="-162713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07 Game play">
            <a:hlinkClick r:id="" action="ppaction://media"/>
            <a:extLst>
              <a:ext uri="{FF2B5EF4-FFF2-40B4-BE49-F238E27FC236}">
                <a16:creationId xmlns:a16="http://schemas.microsoft.com/office/drawing/2014/main" id="{1A84890F-0F04-1BB0-05C9-6B520CF83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044" y="62332"/>
            <a:ext cx="12187749" cy="6754044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4CC89C7-052A-AAD6-AB0C-BEA9AEEE9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6" name="内容占位符 7">
            <a:extLst>
              <a:ext uri="{FF2B5EF4-FFF2-40B4-BE49-F238E27FC236}">
                <a16:creationId xmlns:a16="http://schemas.microsoft.com/office/drawing/2014/main" id="{D908F03D-A224-639B-684F-C314B8EF3D36}"/>
              </a:ext>
            </a:extLst>
          </p:cNvPr>
          <p:cNvSpPr txBox="1">
            <a:spLocks/>
          </p:cNvSpPr>
          <p:nvPr/>
        </p:nvSpPr>
        <p:spPr>
          <a:xfrm>
            <a:off x="838200" y="2919207"/>
            <a:ext cx="10515600" cy="139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8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Demo</a:t>
            </a:r>
            <a:endParaRPr lang="zh-CN" altLang="en-US" sz="8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endParaRPr lang="en-CA" altLang="zh-CN" sz="88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altLang="zh-CN" sz="8800" dirty="0">
              <a:latin typeface="Consolas" panose="020B0609020204030204" pitchFamily="49" charset="0"/>
            </a:endParaRPr>
          </a:p>
          <a:p>
            <a:endParaRPr lang="en-CA" altLang="zh-CN" sz="8800" dirty="0">
              <a:latin typeface="Consolas" panose="020B0609020204030204" pitchFamily="49" charset="0"/>
            </a:endParaRPr>
          </a:p>
          <a:p>
            <a:pPr lvl="6"/>
            <a:endParaRPr lang="zh-CN" altLang="en-US" sz="7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2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Demonstration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804876"/>
            <a:ext cx="10515600" cy="246103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8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Live Demonstration</a:t>
            </a:r>
            <a:endParaRPr lang="zh-CN" altLang="en-US" sz="8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endParaRPr lang="en-CA" altLang="zh-CN" sz="8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sz="8800" dirty="0">
              <a:latin typeface="Consolas" panose="020B0609020204030204" pitchFamily="49" charset="0"/>
            </a:endParaRPr>
          </a:p>
          <a:p>
            <a:endParaRPr lang="en-CA" altLang="zh-CN" sz="8800" dirty="0">
              <a:latin typeface="Consolas" panose="020B0609020204030204" pitchFamily="49" charset="0"/>
            </a:endParaRPr>
          </a:p>
          <a:p>
            <a:endParaRPr lang="zh-CN" altLang="en-US" sz="8800" dirty="0">
              <a:latin typeface="Consolas" panose="020B0609020204030204" pitchFamily="49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4074CC-D3B3-DE39-8D50-CE0E8471484C}"/>
              </a:ext>
            </a:extLst>
          </p:cNvPr>
          <p:cNvGrpSpPr/>
          <p:nvPr/>
        </p:nvGrpSpPr>
        <p:grpSpPr>
          <a:xfrm flipV="1">
            <a:off x="681818" y="72645"/>
            <a:ext cx="785495" cy="899795"/>
            <a:chOff x="6845446" y="-1387967"/>
            <a:chExt cx="785495" cy="900113"/>
          </a:xfrm>
        </p:grpSpPr>
        <p:pic>
          <p:nvPicPr>
            <p:cNvPr id="13" name="图片 12" descr="图标&#10;&#10;描述已自动生成">
              <a:extLst>
                <a:ext uri="{FF2B5EF4-FFF2-40B4-BE49-F238E27FC236}">
                  <a16:creationId xmlns:a16="http://schemas.microsoft.com/office/drawing/2014/main" id="{402C47CD-30D5-2471-1B1B-97B52A56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46" y="-1387967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DC3A1D-AE21-52E9-2067-EF385E16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26434" y="-1059354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B75AF6-19B0-F391-3F0D-D64BE25D64E6}"/>
              </a:ext>
            </a:extLst>
          </p:cNvPr>
          <p:cNvGrpSpPr/>
          <p:nvPr/>
        </p:nvGrpSpPr>
        <p:grpSpPr>
          <a:xfrm flipV="1">
            <a:off x="10710081" y="28162"/>
            <a:ext cx="800100" cy="878840"/>
            <a:chOff x="0" y="0"/>
            <a:chExt cx="800100" cy="87972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BDA9408-E584-B2F9-51E6-A97269BC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EE70D2F-6B48-9C46-9FB8-6D63174A8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3452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82D254-EE52-18E8-8FD4-FE418709A9F9}"/>
              </a:ext>
            </a:extLst>
          </p:cNvPr>
          <p:cNvGrpSpPr/>
          <p:nvPr/>
        </p:nvGrpSpPr>
        <p:grpSpPr>
          <a:xfrm rot="10800000">
            <a:off x="645227" y="111246"/>
            <a:ext cx="990600" cy="990600"/>
            <a:chOff x="0" y="0"/>
            <a:chExt cx="990600" cy="990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C2525F-FD2F-DECB-7BEA-DB3F58DC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9689E4-0161-31E4-741F-DE48B644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Development</a:t>
            </a:r>
          </a:p>
          <a:p>
            <a:pPr algn="ctr"/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BBCCD8-E096-BB9B-49C9-57C881F10D53}"/>
              </a:ext>
            </a:extLst>
          </p:cNvPr>
          <p:cNvGrpSpPr/>
          <p:nvPr/>
        </p:nvGrpSpPr>
        <p:grpSpPr>
          <a:xfrm>
            <a:off x="10633705" y="41624"/>
            <a:ext cx="913066" cy="1165994"/>
            <a:chOff x="-4492" y="-162713"/>
            <a:chExt cx="990600" cy="126545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00AB2F-5FDC-837B-68C3-8FD558B5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492" y="-40257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6F014F7-0FFF-7E5C-9265-3F07337AE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26811" y="-162713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altLang="zh-CN" dirty="0">
              <a:latin typeface="Consolas" panose="020B0609020204030204" pitchFamily="49" charset="0"/>
            </a:endParaRPr>
          </a:p>
          <a:p>
            <a:pPr marL="514350" indent="-514350"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HTML, JavaScript, PIXI.js, CSS, PHP, SQL</a:t>
            </a:r>
          </a:p>
          <a:p>
            <a:pPr marL="514350" indent="-514350">
              <a:buAutoNum type="arabicPeriod"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514350" indent="-514350"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Virtual Studio</a:t>
            </a:r>
          </a:p>
          <a:p>
            <a:pPr marL="514350" indent="-514350">
              <a:buAutoNum type="arabicPeriod"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514350" indent="-514350"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XAMPP</a:t>
            </a:r>
          </a:p>
          <a:p>
            <a:pPr marL="514350" indent="-514350">
              <a:buAutoNum type="arabicPeriod"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7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Development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4074CC-D3B3-DE39-8D50-CE0E8471484C}"/>
              </a:ext>
            </a:extLst>
          </p:cNvPr>
          <p:cNvGrpSpPr/>
          <p:nvPr/>
        </p:nvGrpSpPr>
        <p:grpSpPr>
          <a:xfrm flipV="1">
            <a:off x="681818" y="72645"/>
            <a:ext cx="785495" cy="899795"/>
            <a:chOff x="6845446" y="-1387967"/>
            <a:chExt cx="785495" cy="900113"/>
          </a:xfrm>
        </p:grpSpPr>
        <p:pic>
          <p:nvPicPr>
            <p:cNvPr id="13" name="图片 12" descr="图标&#10;&#10;描述已自动生成">
              <a:extLst>
                <a:ext uri="{FF2B5EF4-FFF2-40B4-BE49-F238E27FC236}">
                  <a16:creationId xmlns:a16="http://schemas.microsoft.com/office/drawing/2014/main" id="{402C47CD-30D5-2471-1B1B-97B52A56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46" y="-1387967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DC3A1D-AE21-52E9-2067-EF385E16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26434" y="-1059354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B75AF6-19B0-F391-3F0D-D64BE25D64E6}"/>
              </a:ext>
            </a:extLst>
          </p:cNvPr>
          <p:cNvGrpSpPr/>
          <p:nvPr/>
        </p:nvGrpSpPr>
        <p:grpSpPr>
          <a:xfrm flipV="1">
            <a:off x="10710081" y="28162"/>
            <a:ext cx="800100" cy="878840"/>
            <a:chOff x="0" y="0"/>
            <a:chExt cx="800100" cy="87972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BDA9408-E584-B2F9-51E6-A97269BC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EE70D2F-6B48-9C46-9FB8-6D63174A8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内容占位符 7">
            <a:extLst>
              <a:ext uri="{FF2B5EF4-FFF2-40B4-BE49-F238E27FC236}">
                <a16:creationId xmlns:a16="http://schemas.microsoft.com/office/drawing/2014/main" id="{3F1CBA27-70B6-81D6-EB95-A33FD67702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587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dirty="0">
                <a:latin typeface="Consolas" panose="020B0609020204030204" pitchFamily="49" charset="0"/>
              </a:rPr>
              <a:t>Challenges:</a:t>
            </a: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r>
              <a:rPr lang="en-CA" altLang="zh-CN" dirty="0">
                <a:latin typeface="Consolas" panose="020B0609020204030204" pitchFamily="49" charset="0"/>
              </a:rPr>
              <a:t>1. Game ideas: player, enemies, boss and upgrades</a:t>
            </a:r>
          </a:p>
          <a:p>
            <a:r>
              <a:rPr lang="en-CA" altLang="zh-CN" dirty="0">
                <a:latin typeface="Consolas" panose="020B0609020204030204" pitchFamily="49" charset="0"/>
              </a:rPr>
              <a:t>2. PIXI.js game design</a:t>
            </a:r>
          </a:p>
          <a:p>
            <a:r>
              <a:rPr lang="en-CA" altLang="zh-CN" dirty="0">
                <a:latin typeface="Consolas" panose="020B0609020204030204" pitchFamily="49" charset="0"/>
              </a:rPr>
              <a:t>3. Collision </a:t>
            </a:r>
            <a:r>
              <a:rPr lang="en-US" altLang="zh-CN" dirty="0">
                <a:latin typeface="Consolas" panose="020B0609020204030204" pitchFamily="49" charset="0"/>
              </a:rPr>
              <a:t>detection</a:t>
            </a:r>
            <a:endParaRPr lang="en-CA" altLang="zh-CN" dirty="0">
              <a:latin typeface="Consolas" panose="020B0609020204030204" pitchFamily="49" charset="0"/>
            </a:endParaRPr>
          </a:p>
          <a:p>
            <a:r>
              <a:rPr lang="en-CA" altLang="zh-CN" dirty="0">
                <a:latin typeface="Consolas" panose="020B0609020204030204" pitchFamily="49" charset="0"/>
              </a:rPr>
              <a:t>4. SQL database in local server</a:t>
            </a:r>
          </a:p>
          <a:p>
            <a:r>
              <a:rPr lang="en-CA" altLang="zh-CN" dirty="0">
                <a:latin typeface="Consolas" panose="020B0609020204030204" pitchFamily="49" charset="0"/>
              </a:rPr>
              <a:t>5. Passing JSON between PHP and JavaScript</a:t>
            </a:r>
          </a:p>
          <a:p>
            <a:r>
              <a:rPr lang="en-CA" altLang="zh-CN" dirty="0">
                <a:latin typeface="Consolas" panose="020B0609020204030204" pitchFamily="49" charset="0"/>
              </a:rPr>
              <a:t>6. In-game values balancing and tests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0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82D254-EE52-18E8-8FD4-FE418709A9F9}"/>
              </a:ext>
            </a:extLst>
          </p:cNvPr>
          <p:cNvGrpSpPr/>
          <p:nvPr/>
        </p:nvGrpSpPr>
        <p:grpSpPr>
          <a:xfrm rot="10800000">
            <a:off x="645227" y="111246"/>
            <a:ext cx="990600" cy="990600"/>
            <a:chOff x="0" y="0"/>
            <a:chExt cx="990600" cy="990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C2525F-FD2F-DECB-7BEA-DB3F58DC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9689E4-0161-31E4-741F-DE48B644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BBCCD8-E096-BB9B-49C9-57C881F10D53}"/>
              </a:ext>
            </a:extLst>
          </p:cNvPr>
          <p:cNvGrpSpPr/>
          <p:nvPr/>
        </p:nvGrpSpPr>
        <p:grpSpPr>
          <a:xfrm>
            <a:off x="10633705" y="41624"/>
            <a:ext cx="913066" cy="1165994"/>
            <a:chOff x="-4492" y="-162713"/>
            <a:chExt cx="990600" cy="126545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00AB2F-5FDC-837B-68C3-8FD558B5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492" y="-40257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6F014F7-0FFF-7E5C-9265-3F07337AE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26811" y="-162713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内容占位符 7">
            <a:extLst>
              <a:ext uri="{FF2B5EF4-FFF2-40B4-BE49-F238E27FC236}">
                <a16:creationId xmlns:a16="http://schemas.microsoft.com/office/drawing/2014/main" id="{83D7519D-5662-FC3A-E8EE-D01A145390F3}"/>
              </a:ext>
            </a:extLst>
          </p:cNvPr>
          <p:cNvSpPr txBox="1">
            <a:spLocks/>
          </p:cNvSpPr>
          <p:nvPr/>
        </p:nvSpPr>
        <p:spPr>
          <a:xfrm>
            <a:off x="912879" y="3039814"/>
            <a:ext cx="10515600" cy="246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8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Q &amp; A</a:t>
            </a:r>
            <a:endParaRPr lang="zh-CN" altLang="en-US" sz="8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endParaRPr lang="en-CA" altLang="zh-CN" sz="88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altLang="zh-CN" sz="8800" dirty="0">
              <a:latin typeface="Consolas" panose="020B0609020204030204" pitchFamily="49" charset="0"/>
            </a:endParaRPr>
          </a:p>
          <a:p>
            <a:endParaRPr lang="en-CA" altLang="zh-CN" sz="8800" dirty="0">
              <a:latin typeface="Consolas" panose="020B0609020204030204" pitchFamily="49" charset="0"/>
            </a:endParaRPr>
          </a:p>
          <a:p>
            <a:endParaRPr lang="zh-CN" altLang="en-US" sz="8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26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804876"/>
            <a:ext cx="10515600" cy="2461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8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Thank You</a:t>
            </a:r>
            <a:endParaRPr lang="zh-CN" altLang="en-US" sz="8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endParaRPr lang="en-CA" altLang="zh-CN" sz="8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sz="8800" dirty="0">
              <a:latin typeface="Consolas" panose="020B0609020204030204" pitchFamily="49" charset="0"/>
            </a:endParaRPr>
          </a:p>
          <a:p>
            <a:endParaRPr lang="en-CA" altLang="zh-CN" sz="8800" dirty="0">
              <a:latin typeface="Consolas" panose="020B0609020204030204" pitchFamily="49" charset="0"/>
            </a:endParaRPr>
          </a:p>
          <a:p>
            <a:endParaRPr lang="zh-CN" altLang="en-US" sz="8800" dirty="0">
              <a:latin typeface="Consolas" panose="020B0609020204030204" pitchFamily="49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4074CC-D3B3-DE39-8D50-CE0E8471484C}"/>
              </a:ext>
            </a:extLst>
          </p:cNvPr>
          <p:cNvGrpSpPr/>
          <p:nvPr/>
        </p:nvGrpSpPr>
        <p:grpSpPr>
          <a:xfrm flipV="1">
            <a:off x="681818" y="72645"/>
            <a:ext cx="785495" cy="899795"/>
            <a:chOff x="6845446" y="-1387967"/>
            <a:chExt cx="785495" cy="900113"/>
          </a:xfrm>
        </p:grpSpPr>
        <p:pic>
          <p:nvPicPr>
            <p:cNvPr id="13" name="图片 12" descr="图标&#10;&#10;描述已自动生成">
              <a:extLst>
                <a:ext uri="{FF2B5EF4-FFF2-40B4-BE49-F238E27FC236}">
                  <a16:creationId xmlns:a16="http://schemas.microsoft.com/office/drawing/2014/main" id="{402C47CD-30D5-2471-1B1B-97B52A56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46" y="-1387967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DC3A1D-AE21-52E9-2067-EF385E16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26434" y="-1059354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B75AF6-19B0-F391-3F0D-D64BE25D64E6}"/>
              </a:ext>
            </a:extLst>
          </p:cNvPr>
          <p:cNvGrpSpPr/>
          <p:nvPr/>
        </p:nvGrpSpPr>
        <p:grpSpPr>
          <a:xfrm flipV="1">
            <a:off x="10710081" y="28162"/>
            <a:ext cx="800100" cy="878840"/>
            <a:chOff x="0" y="0"/>
            <a:chExt cx="800100" cy="87972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BDA9408-E584-B2F9-51E6-A97269BC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EE70D2F-6B48-9C46-9FB8-6D63174A8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0681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82D254-EE52-18E8-8FD4-FE418709A9F9}"/>
              </a:ext>
            </a:extLst>
          </p:cNvPr>
          <p:cNvGrpSpPr/>
          <p:nvPr/>
        </p:nvGrpSpPr>
        <p:grpSpPr>
          <a:xfrm rot="10800000">
            <a:off x="645227" y="111246"/>
            <a:ext cx="990600" cy="990600"/>
            <a:chOff x="0" y="0"/>
            <a:chExt cx="990600" cy="990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C2525F-FD2F-DECB-7BEA-DB3F58DC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9689E4-0161-31E4-741F-DE48B644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Introduction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BBCCD8-E096-BB9B-49C9-57C881F10D53}"/>
              </a:ext>
            </a:extLst>
          </p:cNvPr>
          <p:cNvGrpSpPr/>
          <p:nvPr/>
        </p:nvGrpSpPr>
        <p:grpSpPr>
          <a:xfrm>
            <a:off x="10633705" y="41624"/>
            <a:ext cx="913066" cy="1165994"/>
            <a:chOff x="-4492" y="-162713"/>
            <a:chExt cx="990600" cy="126545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00AB2F-5FDC-837B-68C3-8FD558B5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492" y="-40257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6F014F7-0FFF-7E5C-9265-3F07337AE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26811" y="-162713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>
                <a:latin typeface="Consolas" panose="020B0609020204030204" pitchFamily="49" charset="0"/>
              </a:rPr>
              <a:t>Adventure browser game</a:t>
            </a: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r>
              <a:rPr lang="en-CA" altLang="zh-CN" dirty="0">
                <a:latin typeface="Consolas" panose="020B0609020204030204" pitchFamily="49" charset="0"/>
              </a:rPr>
              <a:t>Game story: The game is about robot tank battles. The player </a:t>
            </a:r>
            <a:r>
              <a:rPr lang="en-US" altLang="zh-CN" dirty="0">
                <a:latin typeface="Consolas" panose="020B0609020204030204" pitchFamily="49" charset="0"/>
              </a:rPr>
              <a:t>controls the robot tank - “Red Comet” which needs to upgrade and use weapons including the main gun, the machine gun and drones to try to defeat more enemy tanks on the field.</a:t>
            </a:r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35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>
                <a:latin typeface="Consolas" panose="020B0609020204030204" pitchFamily="49" charset="0"/>
              </a:rPr>
              <a:t>Main Characters:</a:t>
            </a: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r>
              <a:rPr lang="en-CA" altLang="zh-CN" dirty="0">
                <a:latin typeface="Consolas" panose="020B0609020204030204" pitchFamily="49" charset="0"/>
              </a:rPr>
              <a:t>Boss will appear </a:t>
            </a:r>
            <a:r>
              <a:rPr lang="en-US" altLang="zh-CN" dirty="0">
                <a:latin typeface="Consolas" panose="020B0609020204030204" pitchFamily="49" charset="0"/>
              </a:rPr>
              <a:t>after every 4 kills of enemies</a:t>
            </a:r>
            <a:r>
              <a:rPr lang="en-CA" altLang="zh-CN" dirty="0"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4A55E16-0E30-0780-1503-8A84E5BEC0CD}"/>
              </a:ext>
            </a:extLst>
          </p:cNvPr>
          <p:cNvGrpSpPr/>
          <p:nvPr/>
        </p:nvGrpSpPr>
        <p:grpSpPr>
          <a:xfrm flipV="1">
            <a:off x="681818" y="72645"/>
            <a:ext cx="785495" cy="899795"/>
            <a:chOff x="6845446" y="-1387967"/>
            <a:chExt cx="785495" cy="900113"/>
          </a:xfrm>
        </p:grpSpPr>
        <p:pic>
          <p:nvPicPr>
            <p:cNvPr id="13" name="图片 12" descr="图标&#10;&#10;描述已自动生成">
              <a:extLst>
                <a:ext uri="{FF2B5EF4-FFF2-40B4-BE49-F238E27FC236}">
                  <a16:creationId xmlns:a16="http://schemas.microsoft.com/office/drawing/2014/main" id="{62BA25CE-D3DE-A37C-8570-B6740C7F2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46" y="-1387967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71EA4CD-8F2A-51EE-0AB4-620DA70D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26434" y="-1059354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DB1F6CA-8E11-CF62-0949-CD2A1533BE88}"/>
              </a:ext>
            </a:extLst>
          </p:cNvPr>
          <p:cNvGrpSpPr/>
          <p:nvPr/>
        </p:nvGrpSpPr>
        <p:grpSpPr>
          <a:xfrm flipV="1">
            <a:off x="10710081" y="28162"/>
            <a:ext cx="800100" cy="878840"/>
            <a:chOff x="0" y="0"/>
            <a:chExt cx="800100" cy="87972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BCE8175-B37A-1594-7D8C-CC3C8FB07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BBEC12D-D6DF-3420-B5C8-387ED7CC5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0A89E7C-D198-20E2-059A-F1416ABDBE0D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Introduction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222B7B2-ABFC-E18E-2F16-1409CAD63891}"/>
              </a:ext>
            </a:extLst>
          </p:cNvPr>
          <p:cNvGrpSpPr/>
          <p:nvPr/>
        </p:nvGrpSpPr>
        <p:grpSpPr>
          <a:xfrm>
            <a:off x="1191406" y="3173649"/>
            <a:ext cx="990600" cy="990600"/>
            <a:chOff x="-3450076" y="-337225"/>
            <a:chExt cx="990600" cy="99060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15BF4E9-C34F-235B-D14D-32D3FC48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50076" y="-337225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243DBCB-FDE2-0099-E278-FF09C8337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8613" y="-94337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DDE3CE5-7CF0-5AB9-A43A-8A94D01D54AC}"/>
              </a:ext>
            </a:extLst>
          </p:cNvPr>
          <p:cNvSpPr txBox="1"/>
          <p:nvPr/>
        </p:nvSpPr>
        <p:spPr>
          <a:xfrm>
            <a:off x="1213256" y="4340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Player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3255B28-0172-538D-31B0-2673369662CA}"/>
              </a:ext>
            </a:extLst>
          </p:cNvPr>
          <p:cNvGrpSpPr/>
          <p:nvPr/>
        </p:nvGrpSpPr>
        <p:grpSpPr>
          <a:xfrm>
            <a:off x="5747831" y="3189842"/>
            <a:ext cx="800100" cy="878840"/>
            <a:chOff x="0" y="0"/>
            <a:chExt cx="800100" cy="87972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C70BB51-D5D9-DF2C-3A18-23533869D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351A221D-9729-464D-755E-680CF5873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B3E0E6-846B-09E2-512B-35DDB25C29E3}"/>
              </a:ext>
            </a:extLst>
          </p:cNvPr>
          <p:cNvGrpSpPr/>
          <p:nvPr/>
        </p:nvGrpSpPr>
        <p:grpSpPr>
          <a:xfrm>
            <a:off x="3666112" y="3168887"/>
            <a:ext cx="785495" cy="899795"/>
            <a:chOff x="0" y="0"/>
            <a:chExt cx="785495" cy="900113"/>
          </a:xfrm>
        </p:grpSpPr>
        <p:pic>
          <p:nvPicPr>
            <p:cNvPr id="33" name="图片 32" descr="图标&#10;&#10;描述已自动生成">
              <a:extLst>
                <a:ext uri="{FF2B5EF4-FFF2-40B4-BE49-F238E27FC236}">
                  <a16:creationId xmlns:a16="http://schemas.microsoft.com/office/drawing/2014/main" id="{8D292D15-9147-0FCE-C415-514A4A1E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665987A-A308-E712-240E-3EEAE46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0988" y="328613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DF11324-0F45-5CF7-6D38-BFBAD16008C4}"/>
              </a:ext>
            </a:extLst>
          </p:cNvPr>
          <p:cNvGrpSpPr/>
          <p:nvPr/>
        </p:nvGrpSpPr>
        <p:grpSpPr>
          <a:xfrm>
            <a:off x="7673908" y="3180666"/>
            <a:ext cx="800100" cy="876300"/>
            <a:chOff x="0" y="0"/>
            <a:chExt cx="800100" cy="876300"/>
          </a:xfrm>
        </p:grpSpPr>
        <p:pic>
          <p:nvPicPr>
            <p:cNvPr id="31" name="图片 30" descr="形状&#10;&#10;描述已自动生成">
              <a:extLst>
                <a:ext uri="{FF2B5EF4-FFF2-40B4-BE49-F238E27FC236}">
                  <a16:creationId xmlns:a16="http://schemas.microsoft.com/office/drawing/2014/main" id="{39148538-C6DE-A91E-3CB8-B816FE046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E97E6E6-FD24-B802-081A-3A545E91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1940" y="304800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497A183D-54F7-CB37-B88E-6048C405A615}"/>
              </a:ext>
            </a:extLst>
          </p:cNvPr>
          <p:cNvSpPr txBox="1"/>
          <p:nvPr/>
        </p:nvSpPr>
        <p:spPr>
          <a:xfrm>
            <a:off x="3206702" y="432386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Type 1 Enemy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562D108-4737-17F8-A241-AA3481B9E909}"/>
              </a:ext>
            </a:extLst>
          </p:cNvPr>
          <p:cNvGrpSpPr/>
          <p:nvPr/>
        </p:nvGrpSpPr>
        <p:grpSpPr>
          <a:xfrm>
            <a:off x="9623408" y="3032362"/>
            <a:ext cx="990600" cy="1273174"/>
            <a:chOff x="0" y="0"/>
            <a:chExt cx="990600" cy="1273628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932EADD-25F2-3FF3-E77B-5402584C8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E8CEFDF-BC01-40A1-A180-8F9B62DCA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57" y="397328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1A428763-9BCD-14FE-5B0F-4F405E05001C}"/>
              </a:ext>
            </a:extLst>
          </p:cNvPr>
          <p:cNvSpPr txBox="1"/>
          <p:nvPr/>
        </p:nvSpPr>
        <p:spPr>
          <a:xfrm>
            <a:off x="9767886" y="434097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Boss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F494E4-603B-DF12-2BDB-769EBBE2EE77}"/>
              </a:ext>
            </a:extLst>
          </p:cNvPr>
          <p:cNvSpPr txBox="1"/>
          <p:nvPr/>
        </p:nvSpPr>
        <p:spPr>
          <a:xfrm>
            <a:off x="5405262" y="430553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Type 2 Enemy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C4880CB-DA73-3AF6-9E73-84465FA91F19}"/>
              </a:ext>
            </a:extLst>
          </p:cNvPr>
          <p:cNvSpPr txBox="1"/>
          <p:nvPr/>
        </p:nvSpPr>
        <p:spPr>
          <a:xfrm>
            <a:off x="7332291" y="430553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Type 3 Enemy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89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82D254-EE52-18E8-8FD4-FE418709A9F9}"/>
              </a:ext>
            </a:extLst>
          </p:cNvPr>
          <p:cNvGrpSpPr/>
          <p:nvPr/>
        </p:nvGrpSpPr>
        <p:grpSpPr>
          <a:xfrm rot="10800000">
            <a:off x="645227" y="111246"/>
            <a:ext cx="990600" cy="990600"/>
            <a:chOff x="0" y="0"/>
            <a:chExt cx="990600" cy="990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C2525F-FD2F-DECB-7BEA-DB3F58DC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9689E4-0161-31E4-741F-DE48B644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Introduction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BBCCD8-E096-BB9B-49C9-57C881F10D53}"/>
              </a:ext>
            </a:extLst>
          </p:cNvPr>
          <p:cNvGrpSpPr/>
          <p:nvPr/>
        </p:nvGrpSpPr>
        <p:grpSpPr>
          <a:xfrm>
            <a:off x="10633705" y="41624"/>
            <a:ext cx="913066" cy="1165994"/>
            <a:chOff x="-4492" y="-162713"/>
            <a:chExt cx="990600" cy="126545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00AB2F-5FDC-837B-68C3-8FD558B5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492" y="-40257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6F014F7-0FFF-7E5C-9265-3F07337AE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26811" y="-162713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91"/>
            <a:ext cx="10515600" cy="4903856"/>
          </a:xfrm>
        </p:spPr>
        <p:txBody>
          <a:bodyPr>
            <a:normAutofit fontScale="92500" lnSpcReduction="20000"/>
          </a:bodyPr>
          <a:lstStyle/>
          <a:p>
            <a:r>
              <a:rPr lang="en-CA" altLang="zh-CN" dirty="0">
                <a:latin typeface="Consolas" panose="020B0609020204030204" pitchFamily="49" charset="0"/>
              </a:rPr>
              <a:t>Game controls:</a:t>
            </a: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r>
              <a:rPr lang="en-CA" altLang="zh-CN" dirty="0">
                <a:latin typeface="Consolas" panose="020B0609020204030204" pitchFamily="49" charset="0"/>
              </a:rPr>
              <a:t>Keyboard: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‘W,A,S,D’ or ‘arrow keys’ to move the tank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‘1,2,3’ to switch between different </a:t>
            </a:r>
            <a:r>
              <a:rPr lang="en-US" altLang="zh-CN" dirty="0">
                <a:latin typeface="Consolas" panose="020B0609020204030204" pitchFamily="49" charset="0"/>
              </a:rPr>
              <a:t>weapons</a:t>
            </a:r>
            <a:endParaRPr lang="en-CA" altLang="zh-CN" dirty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‘space’ to fire bullets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‘Enter’ or ‘left shift’ pause or continue the game</a:t>
            </a: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r>
              <a:rPr lang="en-CA" altLang="zh-CN" dirty="0">
                <a:latin typeface="Consolas" panose="020B0609020204030204" pitchFamily="49" charset="0"/>
              </a:rPr>
              <a:t>Mouse: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Aim </a:t>
            </a:r>
            <a:r>
              <a:rPr lang="en-US" altLang="zh-CN" dirty="0">
                <a:latin typeface="Consolas" panose="020B0609020204030204" pitchFamily="49" charset="0"/>
              </a:rPr>
              <a:t>enemies, the turret will be rotated towards the pointed direction</a:t>
            </a:r>
            <a:r>
              <a:rPr lang="en-CA" altLang="zh-CN" dirty="0">
                <a:latin typeface="Consolas" panose="020B0609020204030204" pitchFamily="49" charset="0"/>
              </a:rPr>
              <a:t> by the mouse cursor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zh-CN" dirty="0">
                <a:latin typeface="Consolas" panose="020B0609020204030204" pitchFamily="49" charset="0"/>
              </a:rPr>
              <a:t>click upgrade options </a:t>
            </a:r>
            <a:r>
              <a:rPr lang="en-US" altLang="zh-CN" dirty="0">
                <a:latin typeface="Consolas" panose="020B0609020204030204" pitchFamily="49" charset="0"/>
              </a:rPr>
              <a:t>in ‘upgrade’ interface</a:t>
            </a:r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0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Design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05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Game interface</a:t>
            </a:r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4074CC-D3B3-DE39-8D50-CE0E8471484C}"/>
              </a:ext>
            </a:extLst>
          </p:cNvPr>
          <p:cNvGrpSpPr/>
          <p:nvPr/>
        </p:nvGrpSpPr>
        <p:grpSpPr>
          <a:xfrm flipV="1">
            <a:off x="681818" y="72645"/>
            <a:ext cx="785495" cy="899795"/>
            <a:chOff x="6845446" y="-1387967"/>
            <a:chExt cx="785495" cy="900113"/>
          </a:xfrm>
        </p:grpSpPr>
        <p:pic>
          <p:nvPicPr>
            <p:cNvPr id="13" name="图片 12" descr="图标&#10;&#10;描述已自动生成">
              <a:extLst>
                <a:ext uri="{FF2B5EF4-FFF2-40B4-BE49-F238E27FC236}">
                  <a16:creationId xmlns:a16="http://schemas.microsoft.com/office/drawing/2014/main" id="{402C47CD-30D5-2471-1B1B-97B52A56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46" y="-1387967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DC3A1D-AE21-52E9-2067-EF385E16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26434" y="-1059354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B75AF6-19B0-F391-3F0D-D64BE25D64E6}"/>
              </a:ext>
            </a:extLst>
          </p:cNvPr>
          <p:cNvGrpSpPr/>
          <p:nvPr/>
        </p:nvGrpSpPr>
        <p:grpSpPr>
          <a:xfrm flipV="1">
            <a:off x="10710081" y="28162"/>
            <a:ext cx="800100" cy="878840"/>
            <a:chOff x="0" y="0"/>
            <a:chExt cx="800100" cy="87972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BDA9408-E584-B2F9-51E6-A97269BC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EE70D2F-6B48-9C46-9FB8-6D63174A8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图片 19" descr="许多的截图&#10;&#10;描述已自动生成">
            <a:extLst>
              <a:ext uri="{FF2B5EF4-FFF2-40B4-BE49-F238E27FC236}">
                <a16:creationId xmlns:a16="http://schemas.microsoft.com/office/drawing/2014/main" id="{76726D5E-DC99-9812-D02C-819BDB176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44" y="2436125"/>
            <a:ext cx="5731510" cy="432244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EFA1C51-58D2-42D0-70F7-0A3578294545}"/>
              </a:ext>
            </a:extLst>
          </p:cNvPr>
          <p:cNvGrpSpPr/>
          <p:nvPr/>
        </p:nvGrpSpPr>
        <p:grpSpPr>
          <a:xfrm>
            <a:off x="994581" y="4856936"/>
            <a:ext cx="10515600" cy="610500"/>
            <a:chOff x="994581" y="4856936"/>
            <a:chExt cx="10515600" cy="61050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2F870FE-57A5-0BFB-0A49-A929D1236BF2}"/>
                </a:ext>
              </a:extLst>
            </p:cNvPr>
            <p:cNvCxnSpPr/>
            <p:nvPr/>
          </p:nvCxnSpPr>
          <p:spPr>
            <a:xfrm>
              <a:off x="3230244" y="5116749"/>
              <a:ext cx="573151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内容占位符 7">
              <a:extLst>
                <a:ext uri="{FF2B5EF4-FFF2-40B4-BE49-F238E27FC236}">
                  <a16:creationId xmlns:a16="http://schemas.microsoft.com/office/drawing/2014/main" id="{201450DD-209D-59E8-094A-1E591619E794}"/>
                </a:ext>
              </a:extLst>
            </p:cNvPr>
            <p:cNvSpPr txBox="1">
              <a:spLocks/>
            </p:cNvSpPr>
            <p:nvPr/>
          </p:nvSpPr>
          <p:spPr>
            <a:xfrm>
              <a:off x="994581" y="4856936"/>
              <a:ext cx="10515600" cy="6105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Scrolling</a:t>
              </a:r>
              <a:endParaRPr lang="en-CA" altLang="zh-CN" dirty="0">
                <a:latin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CA" altLang="zh-CN" dirty="0">
                <a:latin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CA" altLang="zh-CN" dirty="0">
                <a:latin typeface="Consolas" panose="020B0609020204030204" pitchFamily="49" charset="0"/>
              </a:endParaRPr>
            </a:p>
            <a:p>
              <a:endParaRPr lang="en-CA" altLang="zh-CN" dirty="0">
                <a:latin typeface="Consolas" panose="020B0609020204030204" pitchFamily="49" charset="0"/>
              </a:endParaRPr>
            </a:p>
            <a:p>
              <a:endParaRPr lang="zh-CN" altLang="en-US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0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Design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zh-CN" dirty="0">
                <a:latin typeface="Consolas" panose="020B0609020204030204" pitchFamily="49" charset="0"/>
              </a:rPr>
              <a:t>Weapons(previous version):</a:t>
            </a: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r>
              <a:rPr lang="en-CA" altLang="zh-CN" dirty="0">
                <a:latin typeface="Consolas" panose="020B0609020204030204" pitchFamily="49" charset="0"/>
              </a:rPr>
              <a:t>Main gun: reload after each shooting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</a:rPr>
              <a:t>Piercer bullet: higher penetration, lower damage.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</a:rPr>
              <a:t>Explosive bullet: lower penetration, higher damage.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E0B10C-5255-14E1-F470-C72670228CD7}"/>
              </a:ext>
            </a:extLst>
          </p:cNvPr>
          <p:cNvGrpSpPr/>
          <p:nvPr/>
        </p:nvGrpSpPr>
        <p:grpSpPr>
          <a:xfrm rot="10800000">
            <a:off x="645227" y="111246"/>
            <a:ext cx="990600" cy="990600"/>
            <a:chOff x="0" y="0"/>
            <a:chExt cx="990600" cy="9906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2B4DB4E-4A90-DB43-414D-372C70226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81E011A-B5C2-7E4C-B13B-8554F38E4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8C53F02-8F59-C363-DDE4-1C80BCAD5654}"/>
              </a:ext>
            </a:extLst>
          </p:cNvPr>
          <p:cNvGrpSpPr/>
          <p:nvPr/>
        </p:nvGrpSpPr>
        <p:grpSpPr>
          <a:xfrm>
            <a:off x="10633705" y="41624"/>
            <a:ext cx="913066" cy="1165994"/>
            <a:chOff x="-4492" y="-162713"/>
            <a:chExt cx="990600" cy="126545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10E1B51-9F5C-489D-6AD9-6C60C09F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492" y="-40257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BC16798-139C-CD67-0D08-78A29EFFE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26811" y="-162713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7631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Design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zh-CN" dirty="0">
                <a:latin typeface="Consolas" panose="020B0609020204030204" pitchFamily="49" charset="0"/>
              </a:rPr>
              <a:t>Effect armour: Calculated by geometry</a:t>
            </a: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0151B7C-BDBC-2A4C-BD6F-47549640C0D1}"/>
              </a:ext>
            </a:extLst>
          </p:cNvPr>
          <p:cNvGrpSpPr/>
          <p:nvPr/>
        </p:nvGrpSpPr>
        <p:grpSpPr>
          <a:xfrm rot="18181137" flipV="1">
            <a:off x="6505037" y="3612285"/>
            <a:ext cx="1851571" cy="2033789"/>
            <a:chOff x="0" y="0"/>
            <a:chExt cx="800100" cy="87972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ADFA256-EDEE-9BE9-102C-E23F16CF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032EEF0-E996-AB6C-A099-29FF6040D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7A0819C-FD40-9C30-A79C-1DB44793FC95}"/>
              </a:ext>
            </a:extLst>
          </p:cNvPr>
          <p:cNvCxnSpPr>
            <a:cxnSpLocks/>
          </p:cNvCxnSpPr>
          <p:nvPr/>
        </p:nvCxnSpPr>
        <p:spPr>
          <a:xfrm flipH="1">
            <a:off x="5247096" y="4550341"/>
            <a:ext cx="1093551" cy="47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628C59C-41FC-A2A4-EF9B-6B50795F2AA0}"/>
              </a:ext>
            </a:extLst>
          </p:cNvPr>
          <p:cNvSpPr/>
          <p:nvPr/>
        </p:nvSpPr>
        <p:spPr>
          <a:xfrm>
            <a:off x="6106198" y="4383600"/>
            <a:ext cx="408940" cy="66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>
              <a:latin typeface="Consolas" panose="020B0609020204030204" pitchFamily="49" charset="0"/>
            </a:endParaRPr>
          </a:p>
        </p:txBody>
      </p:sp>
      <p:sp>
        <p:nvSpPr>
          <p:cNvPr id="17" name="文本框 2">
            <a:extLst>
              <a:ext uri="{FF2B5EF4-FFF2-40B4-BE49-F238E27FC236}">
                <a16:creationId xmlns:a16="http://schemas.microsoft.com/office/drawing/2014/main" id="{0844DAD4-A109-96B4-F2E8-B67CD126D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580" y="5100362"/>
            <a:ext cx="1838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kern="1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Impact angle</a:t>
            </a:r>
            <a:endParaRPr lang="zh-CN" sz="2800" kern="1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EE53DCA-401C-24CB-1139-46088CB6F079}"/>
              </a:ext>
            </a:extLst>
          </p:cNvPr>
          <p:cNvCxnSpPr>
            <a:cxnSpLocks/>
          </p:cNvCxnSpPr>
          <p:nvPr/>
        </p:nvCxnSpPr>
        <p:spPr>
          <a:xfrm flipH="1" flipV="1">
            <a:off x="4971233" y="3848312"/>
            <a:ext cx="915156" cy="351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">
            <a:extLst>
              <a:ext uri="{FF2B5EF4-FFF2-40B4-BE49-F238E27FC236}">
                <a16:creationId xmlns:a16="http://schemas.microsoft.com/office/drawing/2014/main" id="{B4586D97-3E5D-0A1C-D0C4-BF727782A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106" y="3512342"/>
            <a:ext cx="1838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kern="1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Fired bullet</a:t>
            </a:r>
            <a:endParaRPr lang="zh-CN" sz="2800" kern="1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1459BF8-9754-BBF0-8EE0-29106983EE64}"/>
              </a:ext>
            </a:extLst>
          </p:cNvPr>
          <p:cNvCxnSpPr>
            <a:cxnSpLocks/>
          </p:cNvCxnSpPr>
          <p:nvPr/>
        </p:nvCxnSpPr>
        <p:spPr>
          <a:xfrm flipH="1" flipV="1">
            <a:off x="7109001" y="2717260"/>
            <a:ext cx="310783" cy="836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">
            <a:extLst>
              <a:ext uri="{FF2B5EF4-FFF2-40B4-BE49-F238E27FC236}">
                <a16:creationId xmlns:a16="http://schemas.microsoft.com/office/drawing/2014/main" id="{53F5616A-B6D5-46ED-745E-9E5F4B9C9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497" y="2321886"/>
            <a:ext cx="15450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kern="1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Enemy tank</a:t>
            </a:r>
            <a:endParaRPr lang="zh-CN" sz="2800" kern="1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D264B7AC-48B9-6A19-792D-006EABD7FD0B}"/>
              </a:ext>
            </a:extLst>
          </p:cNvPr>
          <p:cNvSpPr/>
          <p:nvPr/>
        </p:nvSpPr>
        <p:spPr>
          <a:xfrm rot="10800000">
            <a:off x="6300469" y="4282898"/>
            <a:ext cx="284557" cy="32317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A22060D-65F0-E953-80C7-61857B6F9AA9}"/>
              </a:ext>
            </a:extLst>
          </p:cNvPr>
          <p:cNvCxnSpPr>
            <a:cxnSpLocks/>
          </p:cNvCxnSpPr>
          <p:nvPr/>
        </p:nvCxnSpPr>
        <p:spPr>
          <a:xfrm flipH="1">
            <a:off x="5886389" y="3803846"/>
            <a:ext cx="1077675" cy="175097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9ECB1FD-6DC6-2066-6A5D-F80B158DA63D}"/>
              </a:ext>
            </a:extLst>
          </p:cNvPr>
          <p:cNvSpPr/>
          <p:nvPr/>
        </p:nvSpPr>
        <p:spPr>
          <a:xfrm rot="1715270">
            <a:off x="6159737" y="4208114"/>
            <a:ext cx="408940" cy="660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EFD087C-99BF-2D89-C22D-82171DA73AED}"/>
              </a:ext>
            </a:extLst>
          </p:cNvPr>
          <p:cNvSpPr/>
          <p:nvPr/>
        </p:nvSpPr>
        <p:spPr>
          <a:xfrm rot="19624175">
            <a:off x="6121489" y="4504989"/>
            <a:ext cx="408940" cy="66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>
              <a:latin typeface="Consolas" panose="020B0609020204030204" pitchFamily="49" charset="0"/>
            </a:endParaRP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FD29F57C-B477-DF90-C7D5-DEB2C9DC2C8B}"/>
              </a:ext>
            </a:extLst>
          </p:cNvPr>
          <p:cNvSpPr/>
          <p:nvPr/>
        </p:nvSpPr>
        <p:spPr>
          <a:xfrm rot="10800000">
            <a:off x="6308659" y="4277955"/>
            <a:ext cx="284557" cy="323176"/>
          </a:xfrm>
          <a:prstGeom prst="arc">
            <a:avLst>
              <a:gd name="adj1" fmla="val 16200000"/>
              <a:gd name="adj2" fmla="val 4268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415C5CCC-9778-2E81-EB84-FEFF8DB2C74E}"/>
              </a:ext>
            </a:extLst>
          </p:cNvPr>
          <p:cNvSpPr/>
          <p:nvPr/>
        </p:nvSpPr>
        <p:spPr>
          <a:xfrm rot="10800000">
            <a:off x="6329746" y="4296585"/>
            <a:ext cx="284557" cy="323176"/>
          </a:xfrm>
          <a:prstGeom prst="arc">
            <a:avLst>
              <a:gd name="adj1" fmla="val 16200000"/>
              <a:gd name="adj2" fmla="val 19465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90C81E3-01E9-AF78-EF95-10E0C8697EDC}"/>
              </a:ext>
            </a:extLst>
          </p:cNvPr>
          <p:cNvGrpSpPr/>
          <p:nvPr/>
        </p:nvGrpSpPr>
        <p:grpSpPr>
          <a:xfrm flipV="1">
            <a:off x="681818" y="72645"/>
            <a:ext cx="785495" cy="899795"/>
            <a:chOff x="6845446" y="-1387967"/>
            <a:chExt cx="785495" cy="900113"/>
          </a:xfrm>
        </p:grpSpPr>
        <p:pic>
          <p:nvPicPr>
            <p:cNvPr id="41" name="图片 40" descr="图标&#10;&#10;描述已自动生成">
              <a:extLst>
                <a:ext uri="{FF2B5EF4-FFF2-40B4-BE49-F238E27FC236}">
                  <a16:creationId xmlns:a16="http://schemas.microsoft.com/office/drawing/2014/main" id="{2FAB2FB8-6349-F7F4-960C-90E72F837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46" y="-1387967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4D470AB5-3EFB-3F65-0402-8735D17EE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26434" y="-1059354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4D219DF-B6B2-975D-489C-CA1792A0461A}"/>
              </a:ext>
            </a:extLst>
          </p:cNvPr>
          <p:cNvGrpSpPr/>
          <p:nvPr/>
        </p:nvGrpSpPr>
        <p:grpSpPr>
          <a:xfrm flipV="1">
            <a:off x="10710081" y="28162"/>
            <a:ext cx="800100" cy="878840"/>
            <a:chOff x="0" y="0"/>
            <a:chExt cx="800100" cy="879728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DB2EEACB-50F5-8A8D-9A88-0F5B1B38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30D4F79-9A40-4B67-23CE-4847B4CD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645CF60-E0A0-CE74-AF77-9D6E52CA3C11}"/>
              </a:ext>
            </a:extLst>
          </p:cNvPr>
          <p:cNvSpPr/>
          <p:nvPr/>
        </p:nvSpPr>
        <p:spPr>
          <a:xfrm rot="18098897">
            <a:off x="7627578" y="5212456"/>
            <a:ext cx="1731880" cy="14514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BC5052-26D9-4612-CD6A-85999E577FF8}"/>
              </a:ext>
            </a:extLst>
          </p:cNvPr>
          <p:cNvSpPr/>
          <p:nvPr/>
        </p:nvSpPr>
        <p:spPr>
          <a:xfrm rot="18098897">
            <a:off x="7910786" y="5682192"/>
            <a:ext cx="584229" cy="16974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B122E28-06ED-A461-85F7-9562166C6C43}"/>
              </a:ext>
            </a:extLst>
          </p:cNvPr>
          <p:cNvSpPr/>
          <p:nvPr/>
        </p:nvSpPr>
        <p:spPr>
          <a:xfrm rot="18098897">
            <a:off x="8105615" y="4952244"/>
            <a:ext cx="1110666" cy="1484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69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23" grpId="0"/>
      <p:bldP spid="26" grpId="0" animBg="1"/>
      <p:bldP spid="26" grpId="1" animBg="1"/>
      <p:bldP spid="36" grpId="0" animBg="1"/>
      <p:bldP spid="36" grpId="1" animBg="1"/>
      <p:bldP spid="37" grpId="0" animBg="1"/>
      <p:bldP spid="38" grpId="0" animBg="1"/>
      <p:bldP spid="38" grpId="1" animBg="1"/>
      <p:bldP spid="39" grpId="0" animBg="1"/>
      <p:bldP spid="2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82D254-EE52-18E8-8FD4-FE418709A9F9}"/>
              </a:ext>
            </a:extLst>
          </p:cNvPr>
          <p:cNvGrpSpPr/>
          <p:nvPr/>
        </p:nvGrpSpPr>
        <p:grpSpPr>
          <a:xfrm rot="10800000">
            <a:off x="645227" y="111246"/>
            <a:ext cx="990600" cy="990600"/>
            <a:chOff x="0" y="0"/>
            <a:chExt cx="990600" cy="990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C2525F-FD2F-DECB-7BEA-DB3F58DC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9689E4-0161-31E4-741F-DE48B644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42888"/>
              <a:ext cx="451485" cy="652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Improvements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BBCCD8-E096-BB9B-49C9-57C881F10D53}"/>
              </a:ext>
            </a:extLst>
          </p:cNvPr>
          <p:cNvGrpSpPr/>
          <p:nvPr/>
        </p:nvGrpSpPr>
        <p:grpSpPr>
          <a:xfrm>
            <a:off x="10633705" y="41624"/>
            <a:ext cx="913066" cy="1165994"/>
            <a:chOff x="-4492" y="-162713"/>
            <a:chExt cx="990600" cy="126545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00AB2F-5FDC-837B-68C3-8FD558B5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492" y="-40257"/>
              <a:ext cx="9906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6F014F7-0FFF-7E5C-9265-3F07337AE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26811" y="-162713"/>
              <a:ext cx="382905" cy="87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>
                <a:latin typeface="Consolas" panose="020B0609020204030204" pitchFamily="49" charset="0"/>
              </a:rPr>
              <a:t>New weapons: </a:t>
            </a: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</a:rPr>
              <a:t>Machine gun: magazine system, lower penetration, lower damage, shoot at least 10 bullets in a short period of time.</a:t>
            </a: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altLang="zh-CN" dirty="0">
                <a:latin typeface="Consolas" panose="020B0609020204030204" pitchFamily="49" charset="0"/>
              </a:rPr>
              <a:t>2. Drones: </a:t>
            </a:r>
          </a:p>
          <a:p>
            <a:pPr marL="0" indent="0">
              <a:buNone/>
            </a:pPr>
            <a:r>
              <a:rPr lang="en-CA" altLang="zh-CN" dirty="0">
                <a:latin typeface="Consolas" panose="020B0609020204030204" pitchFamily="49" charset="0"/>
              </a:rPr>
              <a:t>Automatic moving, shooting and reloading</a:t>
            </a: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3" name="图片 2" descr="图片包含 游戏机, 画, 瓶子, 桌子&#10;&#10;描述已自动生成">
            <a:extLst>
              <a:ext uri="{FF2B5EF4-FFF2-40B4-BE49-F238E27FC236}">
                <a16:creationId xmlns:a16="http://schemas.microsoft.com/office/drawing/2014/main" id="{253B76C5-7827-C46C-E324-6BD8D7C73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80805" y="4499139"/>
            <a:ext cx="1266015" cy="167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CC10069-5C8F-7BE1-5ED2-15B409AD39D8}"/>
              </a:ext>
            </a:extLst>
          </p:cNvPr>
          <p:cNvSpPr/>
          <p:nvPr/>
        </p:nvSpPr>
        <p:spPr>
          <a:xfrm>
            <a:off x="921601" y="445337"/>
            <a:ext cx="1034879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Game Improvements</a:t>
            </a:r>
            <a:endParaRPr lang="zh-CN" altLang="en-US" sz="5400" b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A42039-9ADB-7A56-6181-B774ACF7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" y="0"/>
            <a:ext cx="539232" cy="68836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F73453-EDA8-222C-162D-FFBD5313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61" y="0"/>
            <a:ext cx="539232" cy="688363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03E165-EBBE-685F-89C3-6F658507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zh-CN" dirty="0">
                <a:latin typeface="Consolas" panose="020B0609020204030204" pitchFamily="49" charset="0"/>
              </a:rPr>
              <a:t>Weapon improvements:</a:t>
            </a: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</a:rPr>
              <a:t>Piercer bullet: it has some chance to make critical hits with extra damage.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</a:rPr>
              <a:t>Explosive bullet: it is able to make burning damage(damage over time).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Extra health for the player </a:t>
            </a:r>
            <a:r>
              <a:rPr lang="en-US" altLang="zh-CN">
                <a:latin typeface="Consolas" panose="020B0609020204030204" pitchFamily="49" charset="0"/>
              </a:rPr>
              <a:t>for each game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altLang="zh-CN" dirty="0">
              <a:latin typeface="Consolas" panose="020B0609020204030204" pitchFamily="49" charset="0"/>
            </a:endParaRPr>
          </a:p>
          <a:p>
            <a:endParaRPr lang="en-CA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4074CC-D3B3-DE39-8D50-CE0E8471484C}"/>
              </a:ext>
            </a:extLst>
          </p:cNvPr>
          <p:cNvGrpSpPr/>
          <p:nvPr/>
        </p:nvGrpSpPr>
        <p:grpSpPr>
          <a:xfrm flipV="1">
            <a:off x="681818" y="72645"/>
            <a:ext cx="785495" cy="899795"/>
            <a:chOff x="6845446" y="-1387967"/>
            <a:chExt cx="785495" cy="900113"/>
          </a:xfrm>
        </p:grpSpPr>
        <p:pic>
          <p:nvPicPr>
            <p:cNvPr id="13" name="图片 12" descr="图标&#10;&#10;描述已自动生成">
              <a:extLst>
                <a:ext uri="{FF2B5EF4-FFF2-40B4-BE49-F238E27FC236}">
                  <a16:creationId xmlns:a16="http://schemas.microsoft.com/office/drawing/2014/main" id="{402C47CD-30D5-2471-1B1B-97B52A56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446" y="-1387967"/>
              <a:ext cx="785495" cy="82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DC3A1D-AE21-52E9-2067-EF385E16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126434" y="-1059354"/>
              <a:ext cx="2286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B75AF6-19B0-F391-3F0D-D64BE25D64E6}"/>
              </a:ext>
            </a:extLst>
          </p:cNvPr>
          <p:cNvGrpSpPr/>
          <p:nvPr/>
        </p:nvGrpSpPr>
        <p:grpSpPr>
          <a:xfrm flipV="1">
            <a:off x="10710081" y="28162"/>
            <a:ext cx="800100" cy="878840"/>
            <a:chOff x="0" y="0"/>
            <a:chExt cx="800100" cy="87972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BDA9408-E584-B2F9-51E6-A97269BC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1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EE70D2F-6B48-9C46-9FB8-6D63174A8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90513" y="332040"/>
              <a:ext cx="219075" cy="5476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1248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415</Words>
  <Application>Microsoft Office PowerPoint</Application>
  <PresentationFormat>宽屏</PresentationFormat>
  <Paragraphs>127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Consolas</vt:lpstr>
      <vt:lpstr>Office 主题​​</vt:lpstr>
      <vt:lpstr>Tanks Adventure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 He</dc:creator>
  <cp:lastModifiedBy>Zhong He</cp:lastModifiedBy>
  <cp:revision>44</cp:revision>
  <dcterms:created xsi:type="dcterms:W3CDTF">2022-05-10T07:36:39Z</dcterms:created>
  <dcterms:modified xsi:type="dcterms:W3CDTF">2022-06-08T21:24:47Z</dcterms:modified>
</cp:coreProperties>
</file>